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7" r:id="rId4"/>
    <p:sldMasterId id="2147483664" r:id="rId5"/>
  </p:sldMasterIdLst>
  <p:notesMasterIdLst>
    <p:notesMasterId r:id="rId10"/>
  </p:notesMasterIdLst>
  <p:handoutMasterIdLst>
    <p:handoutMasterId r:id="rId11"/>
  </p:handoutMasterIdLst>
  <p:sldIdLst>
    <p:sldId id="330" r:id="rId6"/>
    <p:sldId id="334" r:id="rId7"/>
    <p:sldId id="332" r:id="rId8"/>
    <p:sldId id="335" r:id="rId9"/>
  </p:sldIdLst>
  <p:sldSz cx="9144000" cy="5143500" type="screen16x9"/>
  <p:notesSz cx="6858000" cy="9144000"/>
  <p:custDataLst>
    <p:tags r:id="rId1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" userDrawn="1">
          <p15:clr>
            <a:srgbClr val="A4A3A4"/>
          </p15:clr>
        </p15:guide>
        <p15:guide id="2" pos="360" userDrawn="1">
          <p15:clr>
            <a:srgbClr val="A4A3A4"/>
          </p15:clr>
        </p15:guide>
        <p15:guide id="3" pos="5568" userDrawn="1">
          <p15:clr>
            <a:srgbClr val="A4A3A4"/>
          </p15:clr>
        </p15:guide>
        <p15:guide id="4" pos="2880" userDrawn="1">
          <p15:clr>
            <a:srgbClr val="A4A3A4"/>
          </p15:clr>
        </p15:guide>
        <p15:guide id="5" orient="horz" pos="4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93" autoAdjust="0"/>
    <p:restoredTop sz="90561" autoAdjust="0"/>
  </p:normalViewPr>
  <p:slideViewPr>
    <p:cSldViewPr snapToGrid="0" snapToObjects="1">
      <p:cViewPr varScale="1">
        <p:scale>
          <a:sx n="104" d="100"/>
          <a:sy n="104" d="100"/>
        </p:scale>
        <p:origin x="1046" y="72"/>
      </p:cViewPr>
      <p:guideLst>
        <p:guide orient="horz" pos="324"/>
        <p:guide pos="360"/>
        <p:guide pos="5568"/>
        <p:guide pos="2880"/>
        <p:guide orient="horz" pos="4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2DE44-B9BC-E047-8F18-45C4361AFDBB}" type="datetimeFigureOut">
              <a:rPr lang="en-US" smtClean="0"/>
              <a:t>4/20/2021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37A328-340C-3A47-AF24-01B7C55948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8005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BB67E5-EE15-7C4E-AED1-553834E5D0E0}" type="datetimeFigureOut">
              <a:rPr lang="en-US" smtClean="0"/>
              <a:t>4/20/2021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080698-7B0F-5D4A-9858-0F3A96D145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6561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elected_powerpoint_bg_2.jpg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697965"/>
            <a:ext cx="8458200" cy="648201"/>
          </a:xfrm>
        </p:spPr>
        <p:txBody>
          <a:bodyPr anchor="t"/>
          <a:lstStyle>
            <a:lvl1pPr>
              <a:lnSpc>
                <a:spcPct val="100000"/>
              </a:lnSpc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3415586"/>
            <a:ext cx="8458200" cy="628545"/>
          </a:xfrm>
          <a:ln/>
        </p:spPr>
        <p:txBody>
          <a:bodyPr/>
          <a:lstStyle>
            <a:lvl1pPr marL="0" indent="0">
              <a:buFontTx/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-1" y="4652282"/>
            <a:ext cx="8836528" cy="3441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-34800" y="4654430"/>
            <a:ext cx="8874108" cy="352110"/>
            <a:chOff x="-7620" y="6323077"/>
            <a:chExt cx="8814816" cy="466344"/>
          </a:xfrm>
        </p:grpSpPr>
        <p:cxnSp>
          <p:nvCxnSpPr>
            <p:cNvPr id="16" name="Straight Connector 15"/>
            <p:cNvCxnSpPr/>
            <p:nvPr userDrawn="1"/>
          </p:nvCxnSpPr>
          <p:spPr>
            <a:xfrm>
              <a:off x="-7620" y="6789420"/>
              <a:ext cx="8814816" cy="0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>
              <a:off x="-7620" y="6324600"/>
              <a:ext cx="8814816" cy="0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rot="16200000">
              <a:off x="8571262" y="6556249"/>
              <a:ext cx="466344" cy="0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9" name="Picture 18" descr="ti_logo_powerpoint_1_line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974740" y="4753665"/>
            <a:ext cx="1572613" cy="19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8077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elected_powerpoint_bg_1_grey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0298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E7816-A48B-4805-9A47-CE865F4F101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21" name="Rectangle 20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Text Box 31"/>
          <p:cNvSpPr txBox="1">
            <a:spLocks noChangeArrowheads="1"/>
          </p:cNvSpPr>
          <p:nvPr userDrawn="1"/>
        </p:nvSpPr>
        <p:spPr bwMode="auto">
          <a:xfrm>
            <a:off x="334013" y="4511183"/>
            <a:ext cx="2111375" cy="1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6179" tIns="38088" rIns="76179" bIns="38088">
            <a:spAutoFit/>
          </a:bodyPr>
          <a:lstStyle/>
          <a:p>
            <a:pPr defTabSz="76179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srgbClr val="000000"/>
                </a:solidFill>
              </a:rPr>
              <a:t>TI Confidential – NDA Restrictions</a:t>
            </a:r>
          </a:p>
        </p:txBody>
      </p:sp>
    </p:spTree>
    <p:extLst>
      <p:ext uri="{BB962C8B-B14F-4D97-AF65-F5344CB8AC3E}">
        <p14:creationId xmlns:p14="http://schemas.microsoft.com/office/powerpoint/2010/main" val="3935386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8" y="786357"/>
            <a:ext cx="8467725" cy="3709449"/>
          </a:xfrm>
        </p:spPr>
        <p:txBody>
          <a:bodyPr/>
          <a:lstStyle>
            <a:lvl1pPr>
              <a:spcBef>
                <a:spcPts val="667"/>
              </a:spcBef>
              <a:defRPr/>
            </a:lvl1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7888F-6AF7-4263-B69D-592D8C33BAC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7297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7"/>
          </a:xfrm>
        </p:spPr>
        <p:txBody>
          <a:bodyPr anchor="t"/>
          <a:lstStyle>
            <a:lvl1pPr algn="l">
              <a:defRPr sz="3300" b="1" cap="all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700"/>
            </a:lvl1pPr>
            <a:lvl2pPr marL="380895" indent="0">
              <a:buNone/>
              <a:defRPr sz="1500"/>
            </a:lvl2pPr>
            <a:lvl3pPr marL="761790" indent="0">
              <a:buNone/>
              <a:defRPr sz="1300"/>
            </a:lvl3pPr>
            <a:lvl4pPr marL="1142683" indent="0">
              <a:buNone/>
              <a:defRPr sz="1200"/>
            </a:lvl4pPr>
            <a:lvl5pPr marL="1523573" indent="0">
              <a:buNone/>
              <a:defRPr sz="1200"/>
            </a:lvl5pPr>
            <a:lvl6pPr marL="1904467" indent="0">
              <a:buNone/>
              <a:defRPr sz="1200"/>
            </a:lvl6pPr>
            <a:lvl7pPr marL="2285362" indent="0">
              <a:buNone/>
              <a:defRPr sz="1200"/>
            </a:lvl7pPr>
            <a:lvl8pPr marL="2666253" indent="0">
              <a:buNone/>
              <a:defRPr sz="1200"/>
            </a:lvl8pPr>
            <a:lvl9pPr marL="3047146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38925" y="4537472"/>
            <a:ext cx="2133600" cy="154782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118DC-F0C3-4C61-9EEA-2C495CD0458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4162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889398"/>
            <a:ext cx="4157663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889398"/>
            <a:ext cx="4157662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548F6-AAA9-4A8D-A869-511B3DFE325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187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7"/>
            <a:ext cx="4041775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C35C9-3222-4444-B33E-8AB075BE83C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9948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52F08-588C-488E-A5AB-DF69250DE86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094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30B41-3034-4777-B6DE-71856D98569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859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8"/>
          </a:xfrm>
        </p:spPr>
        <p:txBody>
          <a:bodyPr anchor="b"/>
          <a:lstStyle>
            <a:lvl1pPr algn="l">
              <a:defRPr sz="27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8298"/>
          </a:xfrm>
        </p:spPr>
        <p:txBody>
          <a:bodyPr/>
          <a:lstStyle>
            <a:lvl1pPr marL="0" indent="0">
              <a:buNone/>
              <a:defRPr sz="1700"/>
            </a:lvl1pPr>
            <a:lvl2pPr marL="380895" indent="0">
              <a:buNone/>
              <a:defRPr sz="1000"/>
            </a:lvl2pPr>
            <a:lvl3pPr marL="761790" indent="0">
              <a:buNone/>
              <a:defRPr sz="800"/>
            </a:lvl3pPr>
            <a:lvl4pPr marL="1142683" indent="0">
              <a:buNone/>
              <a:defRPr sz="700"/>
            </a:lvl4pPr>
            <a:lvl5pPr marL="1523573" indent="0">
              <a:buNone/>
              <a:defRPr sz="700"/>
            </a:lvl5pPr>
            <a:lvl6pPr marL="1904467" indent="0">
              <a:buNone/>
              <a:defRPr sz="700"/>
            </a:lvl6pPr>
            <a:lvl7pPr marL="2285362" indent="0">
              <a:buNone/>
              <a:defRPr sz="700"/>
            </a:lvl7pPr>
            <a:lvl8pPr marL="2666253" indent="0">
              <a:buNone/>
              <a:defRPr sz="700"/>
            </a:lvl8pPr>
            <a:lvl9pPr marL="3047146" indent="0">
              <a:buNone/>
              <a:defRPr sz="7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97EEC-B5BC-42C5-B73F-31CC660D4D8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3119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3"/>
          </a:xfrm>
        </p:spPr>
        <p:txBody>
          <a:bodyPr anchor="b"/>
          <a:lstStyle>
            <a:lvl1pPr algn="l">
              <a:defRPr sz="23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2700"/>
            </a:lvl1pPr>
            <a:lvl2pPr marL="380895" indent="0">
              <a:buNone/>
              <a:defRPr sz="2300"/>
            </a:lvl2pPr>
            <a:lvl3pPr marL="761790" indent="0">
              <a:buNone/>
              <a:defRPr sz="2000"/>
            </a:lvl3pPr>
            <a:lvl4pPr marL="1142683" indent="0">
              <a:buNone/>
              <a:defRPr sz="1700"/>
            </a:lvl4pPr>
            <a:lvl5pPr marL="1523573" indent="0">
              <a:buNone/>
              <a:defRPr sz="1700"/>
            </a:lvl5pPr>
            <a:lvl6pPr marL="1904467" indent="0">
              <a:buNone/>
              <a:defRPr sz="1700"/>
            </a:lvl6pPr>
            <a:lvl7pPr marL="2285362" indent="0">
              <a:buNone/>
              <a:defRPr sz="1700"/>
            </a:lvl7pPr>
            <a:lvl8pPr marL="2666253" indent="0">
              <a:buNone/>
              <a:defRPr sz="1700"/>
            </a:lvl8pPr>
            <a:lvl9pPr marL="3047146" indent="0">
              <a:buNone/>
              <a:defRPr sz="17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Aft>
                <a:spcPct val="0"/>
              </a:spcAft>
              <a:buNone/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0895" indent="0">
              <a:buNone/>
              <a:defRPr sz="1000"/>
            </a:lvl2pPr>
            <a:lvl3pPr marL="761790" indent="0">
              <a:buNone/>
              <a:defRPr sz="800"/>
            </a:lvl3pPr>
            <a:lvl4pPr marL="1142683" indent="0">
              <a:buNone/>
              <a:defRPr sz="700"/>
            </a:lvl4pPr>
            <a:lvl5pPr marL="1523573" indent="0">
              <a:buNone/>
              <a:defRPr sz="700"/>
            </a:lvl5pPr>
            <a:lvl6pPr marL="1904467" indent="0">
              <a:buNone/>
              <a:defRPr sz="700"/>
            </a:lvl6pPr>
            <a:lvl7pPr marL="2285362" indent="0">
              <a:buNone/>
              <a:defRPr sz="700"/>
            </a:lvl7pPr>
            <a:lvl8pPr marL="2666253" indent="0">
              <a:buNone/>
              <a:defRPr sz="700"/>
            </a:lvl8pPr>
            <a:lvl9pPr marL="3047146" indent="0">
              <a:buNone/>
              <a:defRPr sz="7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5F34B-1C25-4090-A4A7-9CEE84F430B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0937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E2BCE-81FD-49AD-8F3F-8C803C0A89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031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27"/>
            <a:ext cx="8458200" cy="1102519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878323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3" y="107157"/>
            <a:ext cx="2141537" cy="4301728"/>
          </a:xfrm>
        </p:spPr>
        <p:txBody>
          <a:bodyPr vert="eaVert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07157"/>
            <a:ext cx="6275388" cy="430172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3E699-3BC5-4E82-A48B-54CC42B0E66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392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8" y="786362"/>
            <a:ext cx="8467725" cy="3709449"/>
          </a:xfrm>
        </p:spPr>
        <p:txBody>
          <a:bodyPr/>
          <a:lstStyle>
            <a:lvl1pPr>
              <a:spcBef>
                <a:spcPts val="800"/>
              </a:spcBef>
              <a:defRPr/>
            </a:lvl1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710" y="479999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892281B-189C-DD44-8CCD-1176BC153EB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692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710" y="479999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892281B-189C-DD44-8CCD-1176BC153EB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319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elected_powerpoint_bg_2.jpg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-36095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26"/>
            <a:ext cx="8458200" cy="872678"/>
          </a:xfrm>
        </p:spPr>
        <p:txBody>
          <a:bodyPr anchor="b"/>
          <a:lstStyle>
            <a:lvl1pPr>
              <a:lnSpc>
                <a:spcPct val="100000"/>
              </a:lnSpc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330003"/>
            <a:ext cx="8458200" cy="628545"/>
          </a:xfrm>
          <a:ln/>
        </p:spPr>
        <p:txBody>
          <a:bodyPr/>
          <a:lstStyle>
            <a:lvl1pPr marL="0" indent="0">
              <a:buFontTx/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-1" y="4652282"/>
            <a:ext cx="8836528" cy="3441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-34800" y="4654430"/>
            <a:ext cx="8874108" cy="352110"/>
            <a:chOff x="-7620" y="6323077"/>
            <a:chExt cx="8814816" cy="466344"/>
          </a:xfrm>
        </p:grpSpPr>
        <p:cxnSp>
          <p:nvCxnSpPr>
            <p:cNvPr id="16" name="Straight Connector 15"/>
            <p:cNvCxnSpPr/>
            <p:nvPr userDrawn="1"/>
          </p:nvCxnSpPr>
          <p:spPr>
            <a:xfrm>
              <a:off x="-7620" y="6789420"/>
              <a:ext cx="8814816" cy="0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>
              <a:off x="-7620" y="6324600"/>
              <a:ext cx="8814816" cy="0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rot="16200000">
              <a:off x="8571262" y="6556249"/>
              <a:ext cx="466344" cy="0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9" name="Picture 18" descr="ti_logo_powerpoint_1_line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974740" y="4753665"/>
            <a:ext cx="1572613" cy="19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9128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710" y="479999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0892281B-189C-DD44-8CCD-1176BC153EB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210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603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elected_powerpoint_bg_2_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5571E-02C7-4909-A943-092A83DD34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18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Text Box 31"/>
          <p:cNvSpPr txBox="1">
            <a:spLocks noChangeArrowheads="1"/>
          </p:cNvSpPr>
          <p:nvPr userDrawn="1"/>
        </p:nvSpPr>
        <p:spPr bwMode="auto">
          <a:xfrm>
            <a:off x="334013" y="4511183"/>
            <a:ext cx="2111375" cy="1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6179" tIns="38088" rIns="76179" bIns="38088">
            <a:spAutoFit/>
          </a:bodyPr>
          <a:lstStyle/>
          <a:p>
            <a:pPr defTabSz="76179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srgbClr val="000000"/>
                </a:solidFill>
              </a:rPr>
              <a:t>TI Confidential – NDA Restrictions</a:t>
            </a:r>
          </a:p>
        </p:txBody>
      </p:sp>
    </p:spTree>
    <p:extLst>
      <p:ext uri="{BB962C8B-B14F-4D97-AF65-F5344CB8AC3E}">
        <p14:creationId xmlns:p14="http://schemas.microsoft.com/office/powerpoint/2010/main" val="10550766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elected_powerpoint_bg_1_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096A3-1C74-4210-9B46-F757C8F29AA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21" name="Rectangle 20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Text Box 31"/>
          <p:cNvSpPr txBox="1">
            <a:spLocks noChangeArrowheads="1"/>
          </p:cNvSpPr>
          <p:nvPr userDrawn="1"/>
        </p:nvSpPr>
        <p:spPr bwMode="auto">
          <a:xfrm>
            <a:off x="334013" y="4511183"/>
            <a:ext cx="2111375" cy="1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6179" tIns="38088" rIns="76179" bIns="38088">
            <a:spAutoFit/>
          </a:bodyPr>
          <a:lstStyle/>
          <a:p>
            <a:pPr defTabSz="76179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srgbClr val="000000"/>
                </a:solidFill>
              </a:rPr>
              <a:t>TI Confidential – NDA Restrictions</a:t>
            </a:r>
          </a:p>
        </p:txBody>
      </p:sp>
    </p:spTree>
    <p:extLst>
      <p:ext uri="{BB962C8B-B14F-4D97-AF65-F5344CB8AC3E}">
        <p14:creationId xmlns:p14="http://schemas.microsoft.com/office/powerpoint/2010/main" val="28260627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07167"/>
            <a:ext cx="8458200" cy="61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8" tIns="45702" rIns="91398" bIns="4570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8" y="794149"/>
            <a:ext cx="8467725" cy="3701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8" tIns="45702" rIns="91398" bIns="457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9710" y="479999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0892281B-189C-DD44-8CCD-1176BC153EB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-34800" y="4654430"/>
            <a:ext cx="8874108" cy="352110"/>
            <a:chOff x="-7620" y="6323077"/>
            <a:chExt cx="8814816" cy="466344"/>
          </a:xfrm>
        </p:grpSpPr>
        <p:cxnSp>
          <p:nvCxnSpPr>
            <p:cNvPr id="16" name="Straight Connector 15"/>
            <p:cNvCxnSpPr/>
            <p:nvPr userDrawn="1"/>
          </p:nvCxnSpPr>
          <p:spPr>
            <a:xfrm>
              <a:off x="-7620" y="6789420"/>
              <a:ext cx="8814816" cy="0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 userDrawn="1"/>
          </p:nvCxnSpPr>
          <p:spPr>
            <a:xfrm>
              <a:off x="-7620" y="6324600"/>
              <a:ext cx="8814816" cy="0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 userDrawn="1"/>
          </p:nvCxnSpPr>
          <p:spPr>
            <a:xfrm rot="16200000">
              <a:off x="8571262" y="6556249"/>
              <a:ext cx="466344" cy="0"/>
            </a:xfrm>
            <a:prstGeom prst="line">
              <a:avLst/>
            </a:prstGeom>
            <a:ln w="3175" cmpd="sng">
              <a:solidFill>
                <a:srgbClr val="00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9" name="Picture 18" descr="ti_logo_powerpoint_1_line.pn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6974740" y="4753665"/>
            <a:ext cx="1572613" cy="194339"/>
          </a:xfrm>
          <a:prstGeom prst="rect">
            <a:avLst/>
          </a:prstGeom>
        </p:spPr>
      </p:pic>
      <p:sp>
        <p:nvSpPr>
          <p:cNvPr id="20" name="Text Box 31"/>
          <p:cNvSpPr txBox="1">
            <a:spLocks noChangeArrowheads="1"/>
          </p:cNvSpPr>
          <p:nvPr userDrawn="1"/>
        </p:nvSpPr>
        <p:spPr bwMode="auto">
          <a:xfrm>
            <a:off x="457200" y="4451208"/>
            <a:ext cx="2533650" cy="215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5" tIns="45718" rIns="91435" bIns="45718">
            <a:spAutoFit/>
          </a:bodyPr>
          <a:lstStyle/>
          <a:p>
            <a:pPr defTabSz="914354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800" dirty="0">
                <a:solidFill>
                  <a:srgbClr val="000000"/>
                </a:solidFill>
                <a:cs typeface="Arial"/>
              </a:rPr>
              <a:t>TI Information – Selective Disclosure</a:t>
            </a:r>
          </a:p>
        </p:txBody>
      </p:sp>
    </p:spTree>
    <p:extLst>
      <p:ext uri="{BB962C8B-B14F-4D97-AF65-F5344CB8AC3E}">
        <p14:creationId xmlns:p14="http://schemas.microsoft.com/office/powerpoint/2010/main" val="4271599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</p:sldLayoutIdLst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6998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6pPr>
      <a:lvl7pPr marL="913997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7pPr>
      <a:lvl8pPr marL="1370995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8pPr>
      <a:lvl9pPr marL="1827997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9pPr>
    </p:titleStyle>
    <p:bodyStyle>
      <a:lvl1pPr marL="226914" indent="-226914" algn="l" rtl="0" eaLnBrk="0" fontAlgn="base" hangingPunct="0">
        <a:spcBef>
          <a:spcPts val="8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74422" indent="-233257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853701" indent="-165027" algn="l" rtl="0" eaLnBrk="0" fontAlgn="base" hangingPunct="0">
        <a:spcBef>
          <a:spcPct val="15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201210" indent="-233257" algn="l" rtl="0" eaLnBrk="0" fontAlgn="base" hangingPunct="0">
        <a:spcBef>
          <a:spcPct val="5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488415" indent="-172961" algn="l" rtl="0" eaLnBrk="0" fontAlgn="base" hangingPunct="0">
        <a:spcBef>
          <a:spcPct val="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1945418" indent="-172961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402419" indent="-172961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2859411" indent="-172961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316416" indent="-172961" algn="l" rtl="0" fontAlgn="base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39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98" algn="l" defTabSz="9139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97" algn="l" defTabSz="9139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95" algn="l" defTabSz="9139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997" algn="l" defTabSz="9139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997" algn="l" defTabSz="9139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90" algn="l" defTabSz="9139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992" algn="l" defTabSz="9139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992" algn="l" defTabSz="9139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3" y="4743450"/>
            <a:ext cx="8804275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88" rIns="76179" bIns="38088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41910" y="4743450"/>
            <a:ext cx="8740140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88" rIns="76179" bIns="38088"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07163"/>
            <a:ext cx="8458200" cy="61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8" y="794149"/>
            <a:ext cx="8467725" cy="37016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4537472"/>
            <a:ext cx="2133600" cy="15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r">
              <a:defRPr sz="7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B6C70261-DCF8-4A97-9502-E8EEF2364CD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3" name="Text Box 31"/>
          <p:cNvSpPr txBox="1">
            <a:spLocks noChangeArrowheads="1"/>
          </p:cNvSpPr>
          <p:nvPr userDrawn="1"/>
        </p:nvSpPr>
        <p:spPr bwMode="auto">
          <a:xfrm>
            <a:off x="334013" y="4511183"/>
            <a:ext cx="2111375" cy="18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76179" tIns="38088" rIns="76179" bIns="38088">
            <a:spAutoFit/>
          </a:bodyPr>
          <a:lstStyle/>
          <a:p>
            <a:pPr defTabSz="761790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700" dirty="0">
                <a:solidFill>
                  <a:srgbClr val="000000"/>
                </a:solidFill>
              </a:rPr>
              <a:t>TI Confidential – NDA Restrictions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253261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</p:sldLayoutIdLst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5pPr>
      <a:lvl6pPr marL="380895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6pPr>
      <a:lvl7pPr marL="761790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7pPr>
      <a:lvl8pPr marL="1142683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8pPr>
      <a:lvl9pPr marL="1523573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9pPr>
    </p:titleStyle>
    <p:bodyStyle>
      <a:lvl1pPr marL="189124" indent="-189124" algn="l" rtl="0" eaLnBrk="0" fontAlgn="base" hangingPunct="0">
        <a:spcBef>
          <a:spcPts val="667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78763" indent="-194416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711530" indent="-137548" algn="l" rtl="0" eaLnBrk="0" fontAlgn="base" hangingPunct="0">
        <a:spcBef>
          <a:spcPct val="15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001168" indent="-194416" algn="l" rtl="0" eaLnBrk="0" fontAlgn="base" hangingPunct="0">
        <a:spcBef>
          <a:spcPct val="5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240546" indent="-144163" algn="l" rtl="0" eaLnBrk="0" fontAlgn="base" hangingPunct="0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1621441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6pPr>
      <a:lvl7pPr marL="2002336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7pPr>
      <a:lvl8pPr marL="2383230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8pPr>
      <a:lvl9pPr marL="2764124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895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79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68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57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467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362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25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146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775" y="4803"/>
            <a:ext cx="8458200" cy="610791"/>
          </a:xfrm>
        </p:spPr>
        <p:txBody>
          <a:bodyPr/>
          <a:lstStyle/>
          <a:p>
            <a:r>
              <a:rPr lang="en-US" sz="2400" dirty="0"/>
              <a:t>TS5MP646 S-Parameters | PORT</a:t>
            </a:r>
          </a:p>
        </p:txBody>
      </p:sp>
      <p:sp>
        <p:nvSpPr>
          <p:cNvPr id="2" name="Rectangle 1"/>
          <p:cNvSpPr/>
          <p:nvPr/>
        </p:nvSpPr>
        <p:spPr>
          <a:xfrm>
            <a:off x="488610" y="537472"/>
            <a:ext cx="8043332" cy="390888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Differential BW ports (Sdd12) are 1 to 3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TMUX646 Off Isolation ports are 1 to 2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TS5MP646 Off Isolation ports are 1 to 3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VNA 500 point sweep from100 </a:t>
            </a:r>
            <a:r>
              <a:rPr lang="en-US" dirty="0" err="1"/>
              <a:t>KHz</a:t>
            </a:r>
            <a:r>
              <a:rPr lang="en-US" dirty="0"/>
              <a:t> to 10 GHz</a:t>
            </a:r>
          </a:p>
        </p:txBody>
      </p:sp>
      <p:sp>
        <p:nvSpPr>
          <p:cNvPr id="7" name="Rectangle 6"/>
          <p:cNvSpPr/>
          <p:nvPr/>
        </p:nvSpPr>
        <p:spPr>
          <a:xfrm>
            <a:off x="2817656" y="615593"/>
            <a:ext cx="1838106" cy="390888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marL="342900" indent="-342900">
              <a:buFont typeface="+mj-lt"/>
              <a:buAutoNum type="arabicPeriod" startAt="19"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955908" y="3567034"/>
            <a:ext cx="3996137" cy="957443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852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774" y="4803"/>
            <a:ext cx="8737721" cy="610791"/>
          </a:xfrm>
        </p:spPr>
        <p:txBody>
          <a:bodyPr/>
          <a:lstStyle/>
          <a:p>
            <a:r>
              <a:rPr lang="en-US" sz="2000" dirty="0"/>
              <a:t>Example MATLAB Setup: Requires RF Toolbox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AD1ECD-A0BF-4249-89C4-AAA53ED262D8}"/>
              </a:ext>
            </a:extLst>
          </p:cNvPr>
          <p:cNvSpPr txBox="1"/>
          <p:nvPr/>
        </p:nvSpPr>
        <p:spPr>
          <a:xfrm>
            <a:off x="457200" y="907025"/>
            <a:ext cx="8001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TMUX646_BW = </a:t>
            </a:r>
            <a:r>
              <a:rPr lang="en-US" dirty="0" err="1"/>
              <a:t>sparameters</a:t>
            </a:r>
            <a:r>
              <a:rPr lang="en-US" dirty="0"/>
              <a:t>(‘TMUX646_BW_A.S4P’)</a:t>
            </a:r>
          </a:p>
          <a:p>
            <a:r>
              <a:rPr lang="en-US" dirty="0"/>
              <a:t>TMUX646_Offiso = </a:t>
            </a:r>
            <a:r>
              <a:rPr lang="en-US" dirty="0" err="1"/>
              <a:t>sparameters</a:t>
            </a:r>
            <a:r>
              <a:rPr lang="en-US" dirty="0"/>
              <a:t>(‘TMUX646_OFFISO_A.S2P’)</a:t>
            </a:r>
          </a:p>
          <a:p>
            <a:endParaRPr lang="en-US" dirty="0"/>
          </a:p>
          <a:p>
            <a:r>
              <a:rPr lang="en-US" dirty="0" err="1"/>
              <a:t>rfplot</a:t>
            </a:r>
            <a:r>
              <a:rPr lang="en-US" dirty="0"/>
              <a:t>(TMUX646_BW, 3, 1)</a:t>
            </a:r>
          </a:p>
          <a:p>
            <a:r>
              <a:rPr lang="en-US" dirty="0"/>
              <a:t>hold all</a:t>
            </a:r>
          </a:p>
          <a:p>
            <a:r>
              <a:rPr lang="en-US" dirty="0" err="1"/>
              <a:t>rfplot</a:t>
            </a:r>
            <a:r>
              <a:rPr lang="en-US" dirty="0"/>
              <a:t>(TMUX646_Offiso, 1, 2)</a:t>
            </a:r>
          </a:p>
          <a:p>
            <a:r>
              <a:rPr lang="en-US" dirty="0"/>
              <a:t>hold all</a:t>
            </a:r>
          </a:p>
          <a:p>
            <a:endParaRPr lang="en-US" dirty="0"/>
          </a:p>
          <a:p>
            <a:r>
              <a:rPr lang="en-US" dirty="0"/>
              <a:t>set(</a:t>
            </a:r>
            <a:r>
              <a:rPr lang="en-US" dirty="0" err="1"/>
              <a:t>gca</a:t>
            </a:r>
            <a:r>
              <a:rPr lang="en-US" dirty="0"/>
              <a:t>, ‘</a:t>
            </a:r>
            <a:r>
              <a:rPr lang="en-US" dirty="0" err="1"/>
              <a:t>Xscale</a:t>
            </a:r>
            <a:r>
              <a:rPr lang="en-US" dirty="0"/>
              <a:t>’, ‘log’)</a:t>
            </a:r>
          </a:p>
          <a:p>
            <a:r>
              <a:rPr lang="en-US" dirty="0"/>
              <a:t>legend(‘TMUX646 BW A’, ‘TMUX646 Off Iso A’)</a:t>
            </a:r>
          </a:p>
        </p:txBody>
      </p:sp>
    </p:spTree>
    <p:extLst>
      <p:ext uri="{BB962C8B-B14F-4D97-AF65-F5344CB8AC3E}">
        <p14:creationId xmlns:p14="http://schemas.microsoft.com/office/powerpoint/2010/main" val="2871803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774" y="4803"/>
            <a:ext cx="8737721" cy="610791"/>
          </a:xfrm>
        </p:spPr>
        <p:txBody>
          <a:bodyPr/>
          <a:lstStyle/>
          <a:p>
            <a:r>
              <a:rPr lang="en-US" sz="2000" dirty="0"/>
              <a:t>S-Parameters | Gain | TS5MP646 A and B vs TMUX646 A and B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7D0D9B-6F74-4511-A9BD-2CA47CF60D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327" y="659563"/>
            <a:ext cx="7813345" cy="391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930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1774" y="4803"/>
            <a:ext cx="8737721" cy="610791"/>
          </a:xfrm>
        </p:spPr>
        <p:txBody>
          <a:bodyPr/>
          <a:lstStyle/>
          <a:p>
            <a:r>
              <a:rPr lang="en-US" sz="2000" dirty="0"/>
              <a:t>S-Parameters | Off Iso | TMUX646 A and B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66C02B-D62F-4812-9A32-42A71AF3C6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327" y="609026"/>
            <a:ext cx="7813344" cy="391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4285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3f52063f34cd712c0558e34d9624f5e8922d095"/>
</p:tagLst>
</file>

<file path=ppt/theme/theme1.xml><?xml version="1.0" encoding="utf-8"?>
<a:theme xmlns:a="http://schemas.openxmlformats.org/drawingml/2006/main" name="1_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EAEAE"/>
      </a:accent2>
      <a:accent3>
        <a:srgbClr val="117788"/>
      </a:accent3>
      <a:accent4>
        <a:srgbClr val="404040"/>
      </a:accent4>
      <a:accent5>
        <a:srgbClr val="7F7F7F"/>
      </a:accent5>
      <a:accent6>
        <a:srgbClr val="32B4CE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195A67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195A67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4A4A4"/>
      </a:accent2>
      <a:accent3>
        <a:srgbClr val="117788"/>
      </a:accent3>
      <a:accent4>
        <a:srgbClr val="404040"/>
      </a:accent4>
      <a:accent5>
        <a:srgbClr val="4ABED4"/>
      </a:accent5>
      <a:accent6>
        <a:srgbClr val="7F7F7F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C0A9D19916CA4F9814900C4933856D" ma:contentTypeVersion="4" ma:contentTypeDescription="Create a new document." ma:contentTypeScope="" ma:versionID="ad387538a17e76f580c2717a8d54ca11">
  <xsd:schema xmlns:xsd="http://www.w3.org/2001/XMLSchema" xmlns:xs="http://www.w3.org/2001/XMLSchema" xmlns:p="http://schemas.microsoft.com/office/2006/metadata/properties" xmlns:ns2="981d6ec3-5cca-412b-99b6-663a3f2097a9" targetNamespace="http://schemas.microsoft.com/office/2006/metadata/properties" ma:root="true" ma:fieldsID="a5f6dbfd7b80a48107021e24dce550ce" ns2:_="">
    <xsd:import namespace="981d6ec3-5cca-412b-99b6-663a3f2097a9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1d6ec3-5cca-412b-99b6-663a3f2097a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5C013D7-C1C1-4731-B256-ADE80AEE9E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81d6ec3-5cca-412b-99b6-663a3f2097a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5EEC8B3-DAAE-48A1-A2F6-69B2FEADFCF6}">
  <ds:schemaRefs>
    <ds:schemaRef ds:uri="http://schemas.microsoft.com/office/2006/metadata/properties"/>
    <ds:schemaRef ds:uri="http://schemas.microsoft.com/office/infopath/2007/PartnerControls"/>
    <ds:schemaRef ds:uri="http://purl.org/dc/terms/"/>
    <ds:schemaRef ds:uri="http://www.w3.org/XML/1998/namespace"/>
    <ds:schemaRef ds:uri="981d6ec3-5cca-412b-99b6-663a3f2097a9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38137BF-05ED-409D-80C7-55BFA0549D8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39920</TotalTime>
  <Words>142</Words>
  <Application>Microsoft Office PowerPoint</Application>
  <PresentationFormat>On-screen Show (16:9)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1_FinalPowerpoint</vt:lpstr>
      <vt:lpstr>FinalPowerpoint</vt:lpstr>
      <vt:lpstr>TS5MP646 S-Parameters | PORT</vt:lpstr>
      <vt:lpstr>Example MATLAB Setup: Requires RF Toolbox</vt:lpstr>
      <vt:lpstr>S-Parameters | Gain | TS5MP646 A and B vs TMUX646 A and B</vt:lpstr>
      <vt:lpstr>S-Parameters | Off Iso | TMUX646 A and B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Marie Elizabeth St. Hilaire</dc:creator>
  <cp:lastModifiedBy>Gu, Liyang</cp:lastModifiedBy>
  <cp:revision>655</cp:revision>
  <dcterms:created xsi:type="dcterms:W3CDTF">2015-07-10T14:14:35Z</dcterms:created>
  <dcterms:modified xsi:type="dcterms:W3CDTF">2021-04-20T23:11:10Z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0x0101006BC0A9D19916CA4F9814900C4933856D</vt:lpwstr>
  </property>
</Properties>
</file>